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98" r:id="rId4"/>
    <p:sldId id="301" r:id="rId5"/>
    <p:sldId id="302" r:id="rId6"/>
    <p:sldId id="304" r:id="rId7"/>
    <p:sldId id="306" r:id="rId8"/>
    <p:sldId id="288" r:id="rId9"/>
    <p:sldId id="276" r:id="rId10"/>
    <p:sldId id="277" r:id="rId11"/>
    <p:sldId id="278" r:id="rId12"/>
    <p:sldId id="279" r:id="rId13"/>
    <p:sldId id="284" r:id="rId14"/>
    <p:sldId id="285" r:id="rId15"/>
    <p:sldId id="286" r:id="rId16"/>
    <p:sldId id="307" r:id="rId17"/>
    <p:sldId id="310" r:id="rId18"/>
    <p:sldId id="308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AF041-B2D7-4003-B0C5-C1155FD345EC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2C730-9124-4553-85AD-DE0FB4DE2E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48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6A3DA-3532-43AE-A4B0-CCF7617F789E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270A-B503-42B9-8911-608471F073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6A3DA-3532-43AE-A4B0-CCF7617F789E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270A-B503-42B9-8911-608471F073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6A3DA-3532-43AE-A4B0-CCF7617F789E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270A-B503-42B9-8911-608471F073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6A3DA-3532-43AE-A4B0-CCF7617F789E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270A-B503-42B9-8911-608471F073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6A3DA-3532-43AE-A4B0-CCF7617F789E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270A-B503-42B9-8911-608471F073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6A3DA-3532-43AE-A4B0-CCF7617F789E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270A-B503-42B9-8911-608471F073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6A3DA-3532-43AE-A4B0-CCF7617F789E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270A-B503-42B9-8911-608471F073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6A3DA-3532-43AE-A4B0-CCF7617F789E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270A-B503-42B9-8911-608471F073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6A3DA-3532-43AE-A4B0-CCF7617F789E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270A-B503-42B9-8911-608471F073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6A3DA-3532-43AE-A4B0-CCF7617F789E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270A-B503-42B9-8911-608471F073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6A3DA-3532-43AE-A4B0-CCF7617F789E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270A-B503-42B9-8911-608471F073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6A3DA-3532-43AE-A4B0-CCF7617F789E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6270A-B503-42B9-8911-608471F073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630616" cy="3051770"/>
          </a:xfrm>
        </p:spPr>
        <p:txBody>
          <a:bodyPr>
            <a:normAutofit fontScale="90000"/>
          </a:bodyPr>
          <a:lstStyle/>
          <a:p>
            <a:r>
              <a:rPr lang="ru-RU" sz="5400" dirty="0"/>
              <a:t>Военачальники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ражданской войны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1918-1922г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5400" dirty="0" smtClean="0">
                <a:latin typeface="Times New Roman" pitchFamily="18" charset="0"/>
                <a:cs typeface="Times New Roman" pitchFamily="18" charset="0"/>
              </a:rPr>
            </a:b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04664"/>
            <a:ext cx="6749942" cy="3456384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dirty="0" smtClean="0"/>
              <a:t>Гражданская война в России</a:t>
            </a:r>
            <a:r>
              <a:rPr lang="ru-RU" sz="2400" dirty="0" smtClean="0"/>
              <a:t> — цепь вооружённых конфликтов между различными политическими, этническими и социальными группами на территории бывшей Российской империи, последовавших за Февральской и октябрьской революциями 1917 года</a:t>
            </a:r>
            <a:endParaRPr lang="ru-RU" sz="2400" dirty="0"/>
          </a:p>
        </p:txBody>
      </p:sp>
      <p:pic>
        <p:nvPicPr>
          <p:cNvPr id="38914" name="Picture 2" descr="File:CWRArticleImage.jpg"/>
          <p:cNvPicPr>
            <a:picLocks noChangeAspect="1" noChangeArrowheads="1"/>
          </p:cNvPicPr>
          <p:nvPr/>
        </p:nvPicPr>
        <p:blipFill>
          <a:blip r:embed="rId2" cstate="print"/>
          <a:srcRect b="55901"/>
          <a:stretch>
            <a:fillRect/>
          </a:stretch>
        </p:blipFill>
        <p:spPr bwMode="auto">
          <a:xfrm>
            <a:off x="2357422" y="4000504"/>
            <a:ext cx="4486275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536" y="332656"/>
            <a:ext cx="4032448" cy="28803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/>
              <a:t>Михаил Васильевич Фрунзе</a:t>
            </a:r>
            <a:r>
              <a:rPr lang="ru-RU" sz="2000" dirty="0" smtClean="0"/>
              <a:t> (1885—1925) — революционер, советский государственный и военный деятель, один из наиболее крупных военачальников</a:t>
            </a:r>
            <a:r>
              <a:rPr lang="ru-RU" sz="2000" baseline="30000" dirty="0" smtClean="0"/>
              <a:t> </a:t>
            </a:r>
            <a:r>
              <a:rPr lang="ru-RU" sz="2000" dirty="0" smtClean="0"/>
              <a:t>Красной Армии во время Гражданской войны, военный теоретик</a:t>
            </a:r>
            <a:endParaRPr lang="ru-RU" sz="2000" dirty="0"/>
          </a:p>
        </p:txBody>
      </p:sp>
      <p:pic>
        <p:nvPicPr>
          <p:cNvPr id="55298" name="Picture 2" descr="File:Mikhail Frunze by Isaak Brodsky (192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476672"/>
            <a:ext cx="3933825" cy="5705476"/>
          </a:xfrm>
          <a:prstGeom prst="rect">
            <a:avLst/>
          </a:prstGeom>
          <a:noFill/>
        </p:spPr>
      </p:pic>
      <p:pic>
        <p:nvPicPr>
          <p:cNvPr id="55300" name="Picture 4" descr="File:Frunze plaque in St. Petersbur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212976"/>
            <a:ext cx="4392488" cy="32943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536" y="332656"/>
            <a:ext cx="3888432" cy="28803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/>
              <a:t>Александр Ильич Егоров</a:t>
            </a:r>
            <a:r>
              <a:rPr lang="ru-RU" sz="2000" dirty="0" smtClean="0"/>
              <a:t> (1883—1939) — советский военачальник, один из первых Маршалов Советского Союза (1935). Член РКП(б) с июля 1918 года, кандидат в члены ЦК РКП(б) (1934—1938). Депутат ВС СССР 1 созыва</a:t>
            </a:r>
            <a:endParaRPr lang="ru-RU" sz="2000" dirty="0"/>
          </a:p>
        </p:txBody>
      </p:sp>
      <p:pic>
        <p:nvPicPr>
          <p:cNvPr id="58370" name="Picture 2" descr="File:&amp;Acy;&amp;lcy;&amp;iecy;&amp;kcy;&amp;scy;&amp;acy;&amp;ncy;&amp;dcy;&amp;rcy; &amp;IEcy;&amp;gcy;&amp;ocy;&amp;rcy;&amp;ocy;&amp;vcy;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764704"/>
            <a:ext cx="3638550" cy="4829176"/>
          </a:xfrm>
          <a:prstGeom prst="rect">
            <a:avLst/>
          </a:prstGeom>
          <a:noFill/>
        </p:spPr>
      </p:pic>
      <p:pic>
        <p:nvPicPr>
          <p:cNvPr id="58372" name="Picture 4" descr="&amp;Fcy;&amp;acy;&amp;jcy;&amp;lcy;:St 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924944"/>
            <a:ext cx="4752528" cy="36224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536" y="332656"/>
            <a:ext cx="3888432" cy="28803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/>
              <a:t>Семён Михайлович Будённый</a:t>
            </a:r>
            <a:r>
              <a:rPr lang="ru-RU" sz="2000" dirty="0" smtClean="0"/>
              <a:t> (1883—1973) — советский военачальник, командующий Первой конной армией РККА в годы Гражданской войны, один из первых Маршалов Советского Союза, трижды Герой Советского Союза, полный Георгиевский кавалер</a:t>
            </a:r>
            <a:endParaRPr lang="ru-RU" sz="2000" dirty="0"/>
          </a:p>
        </p:txBody>
      </p:sp>
      <p:pic>
        <p:nvPicPr>
          <p:cNvPr id="60418" name="Picture 2" descr="File:Marshal of the USSR 1974 CPA 43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620688"/>
            <a:ext cx="3971925" cy="5705476"/>
          </a:xfrm>
          <a:prstGeom prst="rect">
            <a:avLst/>
          </a:prstGeom>
          <a:noFill/>
        </p:spPr>
      </p:pic>
      <p:pic>
        <p:nvPicPr>
          <p:cNvPr id="60420" name="Picture 4" descr="File:SM-Budyonny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3212976"/>
            <a:ext cx="2667000" cy="3333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332656"/>
            <a:ext cx="4176464" cy="28803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/>
              <a:t>Михаил Николаевич Тухачевский</a:t>
            </a:r>
            <a:r>
              <a:rPr lang="ru-RU" sz="2000" dirty="0" smtClean="0"/>
              <a:t> (1893—1937) — советский военный деятель, военачальник РККА времён Гражданской войны, военный теоретик, Маршал Советского Союза (1935). Репрессирован в 1937 году по «делу военных», реабилитирован в 1957 году</a:t>
            </a:r>
            <a:endParaRPr lang="ru-RU" sz="2000" dirty="0"/>
          </a:p>
        </p:txBody>
      </p:sp>
      <p:pic>
        <p:nvPicPr>
          <p:cNvPr id="63490" name="Picture 2" descr="http://t3.gstatic.com/images?q=tbn:ANd9GcRt_UBFkz07elfp-D0C97Ij938pQNvfzZ9xpF6o8D-sqbRq0I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692696"/>
            <a:ext cx="4248150" cy="5476875"/>
          </a:xfrm>
          <a:prstGeom prst="rect">
            <a:avLst/>
          </a:prstGeom>
          <a:noFill/>
        </p:spPr>
      </p:pic>
      <p:pic>
        <p:nvPicPr>
          <p:cNvPr id="63492" name="Picture 4" descr="File:USSR stamp M.Tukhachevsky 1963 4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356992"/>
            <a:ext cx="4427984" cy="3188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536" y="332656"/>
            <a:ext cx="4104456" cy="3672408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000" b="1" dirty="0" smtClean="0"/>
              <a:t>Василий Константинович Блюхер</a:t>
            </a:r>
            <a:r>
              <a:rPr lang="ru-RU" sz="2000" dirty="0" smtClean="0"/>
              <a:t> (1890—1938) — советский военный, государственный и партийный деятель, Маршал Советского Союза (1935). Кавалер Ордена Красного Знамени № 1 (1918) и Ордена Красной Звезды № 1 (1930). В 1938 году был арестован,  умер от побоев на следствии в </a:t>
            </a:r>
            <a:r>
              <a:rPr lang="ru-RU" sz="2000" dirty="0" err="1" smtClean="0"/>
              <a:t>Лефортовской</a:t>
            </a:r>
            <a:r>
              <a:rPr lang="ru-RU" sz="2000" dirty="0" smtClean="0"/>
              <a:t> тюрьме. После смерти Сталина реабилитирован</a:t>
            </a:r>
            <a:endParaRPr lang="ru-RU" sz="2000" dirty="0"/>
          </a:p>
        </p:txBody>
      </p:sp>
      <p:pic>
        <p:nvPicPr>
          <p:cNvPr id="61442" name="Picture 2" descr="File:1923 vasily bljuch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620688"/>
            <a:ext cx="3810000" cy="5495926"/>
          </a:xfrm>
          <a:prstGeom prst="rect">
            <a:avLst/>
          </a:prstGeom>
          <a:noFill/>
        </p:spPr>
      </p:pic>
      <p:pic>
        <p:nvPicPr>
          <p:cNvPr id="61444" name="Picture 4" descr="&amp;Fcy;&amp;acy;&amp;jcy;&amp;lcy;:Rus Stamp-Bluher V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861048"/>
            <a:ext cx="3960440" cy="2825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Лозунги Белого движения </a:t>
            </a:r>
            <a:br>
              <a:rPr lang="ru-RU" dirty="0" smtClean="0"/>
            </a:br>
            <a:r>
              <a:rPr lang="ru-RU" dirty="0" smtClean="0"/>
              <a:t>в Гражданской войне 1918-1922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05090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i="1" dirty="0" smtClean="0"/>
              <a:t>«Умрём за Родину»;</a:t>
            </a:r>
          </a:p>
          <a:p>
            <a:pPr>
              <a:buNone/>
            </a:pPr>
            <a:r>
              <a:rPr lang="ru-RU" sz="2400" i="1" dirty="0" smtClean="0"/>
              <a:t>«Отечество или смерть»;</a:t>
            </a:r>
          </a:p>
          <a:p>
            <a:pPr>
              <a:buNone/>
            </a:pPr>
            <a:r>
              <a:rPr lang="ru-RU" sz="2400" i="1" dirty="0" smtClean="0"/>
              <a:t>«Лучше смерть, чем гибель России»; </a:t>
            </a:r>
          </a:p>
          <a:p>
            <a:pPr>
              <a:buNone/>
            </a:pPr>
            <a:r>
              <a:rPr lang="ru-RU" sz="2400" i="1" dirty="0" smtClean="0"/>
              <a:t>«За Веру, Царя и Отечество!»;</a:t>
            </a:r>
          </a:p>
          <a:p>
            <a:pPr>
              <a:buNone/>
            </a:pPr>
            <a:r>
              <a:rPr lang="ru-RU" sz="2400" i="1" dirty="0" smtClean="0"/>
              <a:t>«Законность и порядок!»</a:t>
            </a:r>
            <a:endParaRPr lang="ru-RU" sz="2400" i="1" dirty="0"/>
          </a:p>
        </p:txBody>
      </p:sp>
      <p:pic>
        <p:nvPicPr>
          <p:cNvPr id="1026" name="Picture 2" descr="File:Beloe Delo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412776"/>
            <a:ext cx="3283787" cy="5273428"/>
          </a:xfrm>
          <a:prstGeom prst="rect">
            <a:avLst/>
          </a:prstGeom>
          <a:noFill/>
        </p:spPr>
      </p:pic>
      <p:pic>
        <p:nvPicPr>
          <p:cNvPr id="1028" name="Picture 4" descr="&amp;Fcy;&amp;acy;&amp;jcy;&amp;lcy;:G3 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933056"/>
            <a:ext cx="3333750" cy="2266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066130"/>
          </a:xfrm>
        </p:spPr>
        <p:txBody>
          <a:bodyPr>
            <a:noAutofit/>
          </a:bodyPr>
          <a:lstStyle/>
          <a:p>
            <a:r>
              <a:rPr lang="ru-RU" sz="3600" dirty="0" smtClean="0"/>
              <a:t>Военачальники армий Белого движения в ходе Гражданской войны 1918-1922</a:t>
            </a:r>
            <a:endParaRPr lang="ru-RU" sz="3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4787"/>
          <a:ext cx="8229600" cy="500020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743200"/>
                <a:gridCol w="2743200"/>
                <a:gridCol w="2743200"/>
              </a:tblGrid>
              <a:tr h="32350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Командующий генерал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Армия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Район действия войск</a:t>
                      </a:r>
                      <a:endParaRPr lang="ru-RU" sz="1600" dirty="0"/>
                    </a:p>
                  </a:txBody>
                  <a:tcPr/>
                </a:tc>
              </a:tr>
              <a:tr h="32350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М.В.Алексеев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Добровольческая армия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Донская область</a:t>
                      </a:r>
                      <a:endParaRPr lang="ru-RU" sz="1600" dirty="0"/>
                    </a:p>
                  </a:txBody>
                  <a:tcPr/>
                </a:tc>
              </a:tr>
              <a:tr h="32350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Л.Г.Корнилов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Добровольческая армия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Юг России</a:t>
                      </a:r>
                      <a:endParaRPr lang="ru-RU" sz="1600" dirty="0"/>
                    </a:p>
                  </a:txBody>
                  <a:tcPr/>
                </a:tc>
              </a:tr>
              <a:tr h="55877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А.В.Колчак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Верховный правитель России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Восток России</a:t>
                      </a:r>
                      <a:endParaRPr lang="ru-RU" sz="1600" dirty="0"/>
                    </a:p>
                  </a:txBody>
                  <a:tcPr/>
                </a:tc>
              </a:tr>
              <a:tr h="32350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П.Н.Краснов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Донская армия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Донская область</a:t>
                      </a:r>
                      <a:endParaRPr lang="ru-RU" sz="1600" dirty="0"/>
                    </a:p>
                  </a:txBody>
                  <a:tcPr/>
                </a:tc>
              </a:tr>
              <a:tr h="32350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А.М.Каледин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Донская армия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Донская область</a:t>
                      </a:r>
                      <a:endParaRPr lang="ru-RU" sz="1600" dirty="0"/>
                    </a:p>
                  </a:txBody>
                  <a:tcPr/>
                </a:tc>
              </a:tr>
              <a:tr h="33676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А.И.Дутов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Оренбургское казачье войско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Оренбургская область</a:t>
                      </a:r>
                      <a:endParaRPr lang="ru-RU" sz="1600" dirty="0"/>
                    </a:p>
                  </a:txBody>
                  <a:tcPr/>
                </a:tc>
              </a:tr>
              <a:tr h="55877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Г.М.Семёнов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Конный бурят-монгольский Казачий отряд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Забайкалье и Дальний Восток</a:t>
                      </a:r>
                      <a:endParaRPr lang="ru-RU" sz="1600" dirty="0"/>
                    </a:p>
                  </a:txBody>
                  <a:tcPr/>
                </a:tc>
              </a:tr>
              <a:tr h="7940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А.И.Деникин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Добровольческая армия, Вооружённые силы Юга России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Кубань</a:t>
                      </a:r>
                      <a:endParaRPr lang="ru-RU" sz="1600" dirty="0"/>
                    </a:p>
                  </a:txBody>
                  <a:tcPr/>
                </a:tc>
              </a:tr>
              <a:tr h="32350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Н.Н.Юденич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Северно-западная армия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Северо-запад России</a:t>
                      </a:r>
                      <a:endParaRPr lang="ru-RU" sz="1600" dirty="0"/>
                    </a:p>
                  </a:txBody>
                  <a:tcPr/>
                </a:tc>
              </a:tr>
              <a:tr h="32350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П.Н.Врангель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Русская армия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Крым</a:t>
                      </a:r>
                      <a:endParaRPr lang="ru-RU" sz="1600" dirty="0"/>
                    </a:p>
                  </a:txBody>
                  <a:tcPr/>
                </a:tc>
              </a:tr>
              <a:tr h="32350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Е.К.Миллер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Северная армия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Север России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536" y="1052736"/>
            <a:ext cx="4392488" cy="446449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/>
              <a:t>Михаил Васильевич Алексеев </a:t>
            </a:r>
            <a:r>
              <a:rPr lang="ru-RU" sz="2000" dirty="0" smtClean="0"/>
              <a:t>(1857—1918) — крупнейший русский военачальник периода Первой мировой войны, «общепризнанный крупнейший военный авторитет» страны;</a:t>
            </a:r>
          </a:p>
          <a:p>
            <a:pPr algn="just">
              <a:buNone/>
            </a:pPr>
            <a:r>
              <a:rPr lang="ru-RU" sz="2000" dirty="0" smtClean="0"/>
              <a:t> Участник русско-турецкой (1877-1878), русско-японской (1904-1905) войн;</a:t>
            </a:r>
          </a:p>
          <a:p>
            <a:pPr algn="just">
              <a:buNone/>
            </a:pPr>
            <a:r>
              <a:rPr lang="ru-RU" sz="2000" dirty="0" smtClean="0"/>
              <a:t>Активный участник Белого движения в годы гражданской войны;</a:t>
            </a:r>
          </a:p>
          <a:p>
            <a:pPr algn="just">
              <a:buNone/>
            </a:pPr>
            <a:r>
              <a:rPr lang="ru-RU" sz="2000" dirty="0" smtClean="0"/>
              <a:t>Создатель и Верховный руководитель Добровольческой армии</a:t>
            </a:r>
          </a:p>
          <a:p>
            <a:endParaRPr lang="ru-RU" dirty="0"/>
          </a:p>
        </p:txBody>
      </p:sp>
      <p:pic>
        <p:nvPicPr>
          <p:cNvPr id="24578" name="Picture 2" descr="&amp;Fcy;&amp;acy;&amp;jcy;&amp;lcy;:&amp;Acy;&amp;lcy;&amp;iecy;&amp;kcy;&amp;scy;&amp;iecy;&amp;iecy;&amp;vcy; &amp;pcy;&amp;lcy;&amp;acy;&amp;kcy;&amp;acy;&amp;tcy; &amp;Vcy;&amp;Scy;&amp;YUcy;&amp;Rcy;.jpg"/>
          <p:cNvPicPr>
            <a:picLocks noChangeAspect="1" noChangeArrowheads="1"/>
          </p:cNvPicPr>
          <p:nvPr/>
        </p:nvPicPr>
        <p:blipFill>
          <a:blip r:embed="rId2" cstate="print"/>
          <a:srcRect l="4898" t="2520" r="5297" b="2981"/>
          <a:stretch>
            <a:fillRect/>
          </a:stretch>
        </p:blipFill>
        <p:spPr bwMode="auto">
          <a:xfrm>
            <a:off x="4860032" y="692696"/>
            <a:ext cx="3960440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536" y="1484784"/>
            <a:ext cx="4032448" cy="4248472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sz="3200" b="1" dirty="0" smtClean="0"/>
              <a:t>Лавр Георгиевич Корнилов</a:t>
            </a:r>
            <a:r>
              <a:rPr lang="ru-RU" sz="3200" dirty="0" smtClean="0"/>
              <a:t> (1870—1918) — русский военачальник, военный разведчик, дипломат и путешественник-исследователь; </a:t>
            </a:r>
          </a:p>
          <a:p>
            <a:pPr algn="just">
              <a:buNone/>
            </a:pPr>
            <a:r>
              <a:rPr lang="ru-RU" sz="3200" dirty="0" smtClean="0"/>
              <a:t>Герой русско-японской и Первой мировой войн;</a:t>
            </a:r>
          </a:p>
          <a:p>
            <a:pPr algn="just">
              <a:buNone/>
            </a:pPr>
            <a:r>
              <a:rPr lang="ru-RU" sz="3200" dirty="0" smtClean="0"/>
              <a:t>Верховный Главнокомандующий Русской армии (август 1917 года);</a:t>
            </a:r>
          </a:p>
          <a:p>
            <a:pPr algn="just">
              <a:buNone/>
            </a:pPr>
            <a:r>
              <a:rPr lang="ru-RU" sz="3200" dirty="0" smtClean="0"/>
              <a:t> Участник Гражданской войны, один из организаторов и Главнокомандующий Добровольческой армии, вождь Белого движения на Юге России</a:t>
            </a:r>
            <a:endParaRPr lang="ru-RU" dirty="0"/>
          </a:p>
        </p:txBody>
      </p:sp>
      <p:pic>
        <p:nvPicPr>
          <p:cNvPr id="23554" name="Picture 2" descr="File:Kornilov191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476672"/>
            <a:ext cx="4184397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536" y="692696"/>
            <a:ext cx="4392488" cy="54006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b="1" dirty="0" smtClean="0"/>
              <a:t>Александр Васильевич Колчак</a:t>
            </a:r>
            <a:r>
              <a:rPr lang="ru-RU" sz="2000" dirty="0" smtClean="0"/>
              <a:t> (1874—1920) — российский политический деятель, вице-адмирал (1916), адмирал (1918);</a:t>
            </a:r>
          </a:p>
          <a:p>
            <a:pPr algn="just">
              <a:buNone/>
            </a:pPr>
            <a:r>
              <a:rPr lang="ru-RU" sz="2000" dirty="0" smtClean="0"/>
              <a:t>Полярный исследователь и учёный-океанограф, участник экспедиций;</a:t>
            </a:r>
          </a:p>
          <a:p>
            <a:pPr algn="just">
              <a:buNone/>
            </a:pPr>
            <a:r>
              <a:rPr lang="ru-RU" sz="2000" dirty="0" smtClean="0"/>
              <a:t>Участник Русско-японской, Первой мировой и Гражданской войны;</a:t>
            </a:r>
          </a:p>
          <a:p>
            <a:pPr algn="just">
              <a:buNone/>
            </a:pPr>
            <a:r>
              <a:rPr lang="ru-RU" sz="2000" dirty="0" smtClean="0"/>
              <a:t> Руководитель Белого движения как в общероссийском масштабе, так и непосредственно на Востоке России;</a:t>
            </a:r>
          </a:p>
          <a:p>
            <a:pPr algn="just">
              <a:buNone/>
            </a:pPr>
            <a:r>
              <a:rPr lang="ru-RU" sz="2000" dirty="0" smtClean="0"/>
              <a:t> Верховный правитель России (1918—1920 гг.), был признан на этом посту всеми руководителями Белого движения</a:t>
            </a:r>
          </a:p>
          <a:p>
            <a:endParaRPr lang="ru-RU" sz="1100" dirty="0"/>
          </a:p>
        </p:txBody>
      </p:sp>
      <p:pic>
        <p:nvPicPr>
          <p:cNvPr id="22530" name="Picture 2" descr="&amp;Fcy;&amp;acy;&amp;jcy;&amp;lcy;:&amp;Vcy;&amp;iecy;&amp;rcy;&amp;khcy;&amp;ocy;&amp;vcy;&amp;ncy;&amp;ycy;&amp;jcy;&amp;Pcy;&amp;rcy;&amp;acy;&amp;vcy;&amp;icy;&amp;tcy;&amp;iecy;&amp;lcy;&amp;softcy;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692696"/>
            <a:ext cx="3851646" cy="5184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3528" y="260648"/>
            <a:ext cx="4104456" cy="619268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b="1" dirty="0" smtClean="0"/>
              <a:t>Антон Иванович Деникин</a:t>
            </a:r>
            <a:r>
              <a:rPr lang="ru-RU" sz="2000" dirty="0" smtClean="0"/>
              <a:t> (1872—1947) — русский военачальник, политический и общественный деятель, писатель, мемуарист, публицист и военный документалист;</a:t>
            </a:r>
          </a:p>
          <a:p>
            <a:pPr algn="just">
              <a:buNone/>
            </a:pPr>
            <a:r>
              <a:rPr lang="ru-RU" sz="2000" dirty="0" smtClean="0"/>
              <a:t>Участник Русско-японской, Первой мировой войн;</a:t>
            </a:r>
          </a:p>
          <a:p>
            <a:pPr algn="just">
              <a:buNone/>
            </a:pPr>
            <a:r>
              <a:rPr lang="ru-RU" sz="2000" dirty="0" smtClean="0"/>
              <a:t>Один из основных руководителей Белого движения в годы Гражданской войны, его лидер на Юге России;</a:t>
            </a:r>
          </a:p>
          <a:p>
            <a:pPr algn="just">
              <a:buNone/>
            </a:pPr>
            <a:r>
              <a:rPr lang="ru-RU" sz="2000" dirty="0" smtClean="0"/>
              <a:t>Один из основных организаторов, командующий Добровольческой армией. Главнокомандующий Вооружёнными силами Юга России, заместитель верховного правителя и верховного главнокомандующего Русской армии адмирала Колчака</a:t>
            </a:r>
          </a:p>
          <a:p>
            <a:pPr algn="just">
              <a:buNone/>
            </a:pPr>
            <a:endParaRPr lang="ru-RU" sz="1000" dirty="0"/>
          </a:p>
        </p:txBody>
      </p:sp>
      <p:pic>
        <p:nvPicPr>
          <p:cNvPr id="44034" name="Picture 2" descr="File:Anton Denikin 1918-19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476672"/>
            <a:ext cx="3667125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88640"/>
            <a:ext cx="4464496" cy="403244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b="1" dirty="0" smtClean="0"/>
              <a:t>Николай Николаевич Юденич</a:t>
            </a:r>
            <a:r>
              <a:rPr lang="ru-RU" sz="2000" dirty="0" smtClean="0"/>
              <a:t> (1862—1933) — русский военный деятель, генерал от инфантерии (1915) </a:t>
            </a:r>
          </a:p>
          <a:p>
            <a:pPr algn="just">
              <a:buNone/>
            </a:pPr>
            <a:r>
              <a:rPr lang="ru-RU" sz="2000" dirty="0" smtClean="0"/>
              <a:t>Один из самых успешных генералов России во время Первой мировой войны; </a:t>
            </a:r>
          </a:p>
          <a:p>
            <a:pPr algn="just">
              <a:buNone/>
            </a:pPr>
            <a:r>
              <a:rPr lang="ru-RU" sz="2000" dirty="0" smtClean="0"/>
              <a:t>Во время Гражданской войны возглавлял силы, действовавшие против советской власти на Северо-Западном направлении</a:t>
            </a:r>
            <a:endParaRPr lang="ru-RU" sz="900" dirty="0"/>
          </a:p>
        </p:txBody>
      </p:sp>
      <p:pic>
        <p:nvPicPr>
          <p:cNvPr id="45058" name="Picture 2" descr="File:Yudenich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9675" y="764704"/>
            <a:ext cx="4081533" cy="5112568"/>
          </a:xfrm>
          <a:prstGeom prst="rect">
            <a:avLst/>
          </a:prstGeom>
          <a:noFill/>
        </p:spPr>
      </p:pic>
      <p:pic>
        <p:nvPicPr>
          <p:cNvPr id="24578" name="Picture 2" descr="File:Nikolai Yudenich grav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717032"/>
            <a:ext cx="3769060" cy="28220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7544" y="620688"/>
            <a:ext cx="4176464" cy="511256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b="1" dirty="0" smtClean="0"/>
              <a:t>Пётр Николаевич Врангель</a:t>
            </a:r>
            <a:r>
              <a:rPr lang="ru-RU" sz="2000" dirty="0" smtClean="0"/>
              <a:t> (1878—1928) — русский военачальник, участник Русско-японской и Первой мировой войн;</a:t>
            </a:r>
          </a:p>
          <a:p>
            <a:pPr algn="just">
              <a:buNone/>
            </a:pPr>
            <a:r>
              <a:rPr lang="ru-RU" sz="2000" dirty="0" smtClean="0"/>
              <a:t>Один из главных руководителей Белого движения в годы Гражданской войны;</a:t>
            </a:r>
          </a:p>
          <a:p>
            <a:pPr algn="just">
              <a:buNone/>
            </a:pPr>
            <a:r>
              <a:rPr lang="ru-RU" sz="2000" dirty="0" smtClean="0"/>
              <a:t>Главнокомандующий Русской Армии в Крыму и Польше (1920);</a:t>
            </a:r>
          </a:p>
          <a:p>
            <a:pPr algn="just">
              <a:buNone/>
            </a:pPr>
            <a:r>
              <a:rPr lang="ru-RU" sz="2000" dirty="0" smtClean="0"/>
              <a:t>Получил прозвище «чёрный барон» за свою традиционную (с сентября 1918 года) повседневную форму одежды — чёрную казачью черкеску с газырями</a:t>
            </a:r>
            <a:endParaRPr lang="ru-RU" sz="2400" dirty="0"/>
          </a:p>
        </p:txBody>
      </p:sp>
      <p:pic>
        <p:nvPicPr>
          <p:cNvPr id="46082" name="Picture 2" descr="File:Wrangel Pyotr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88639"/>
            <a:ext cx="3909814" cy="64791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Лозунги Зелёного движения в Гражданской войне 1918-1922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064896" cy="252028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i="1" dirty="0" smtClean="0"/>
              <a:t>«Бей красных, пока не побелеют, бей белых, пока не покраснеют!»;</a:t>
            </a:r>
          </a:p>
          <a:p>
            <a:pPr algn="just">
              <a:buNone/>
            </a:pPr>
            <a:r>
              <a:rPr lang="ru-RU" sz="2400" i="1" dirty="0" smtClean="0"/>
              <a:t>«Даёшь коммунизм без большевиков!»;</a:t>
            </a:r>
          </a:p>
          <a:p>
            <a:pPr algn="just">
              <a:buNone/>
            </a:pPr>
            <a:r>
              <a:rPr lang="ru-RU" sz="2400" i="1" dirty="0" smtClean="0"/>
              <a:t>«За Советы без большевиков!»;</a:t>
            </a:r>
          </a:p>
          <a:p>
            <a:pPr algn="just">
              <a:buNone/>
            </a:pPr>
            <a:r>
              <a:rPr lang="ru-RU" sz="2400" i="1" dirty="0" smtClean="0"/>
              <a:t>«Вся власть Учредительному Собранию!»</a:t>
            </a:r>
            <a:endParaRPr lang="ru-RU" sz="2400" i="1" dirty="0"/>
          </a:p>
        </p:txBody>
      </p:sp>
      <p:pic>
        <p:nvPicPr>
          <p:cNvPr id="64514" name="Picture 2" descr="File:Darker green and Black flag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668786"/>
            <a:ext cx="4573386" cy="3047019"/>
          </a:xfrm>
          <a:prstGeom prst="rect">
            <a:avLst/>
          </a:prstGeom>
          <a:noFill/>
        </p:spPr>
      </p:pic>
      <p:pic>
        <p:nvPicPr>
          <p:cNvPr id="64516" name="Picture 4" descr="http://www.hrono.ru/img/1917/dybenko_mahn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933056"/>
            <a:ext cx="3810000" cy="2752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9106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Крупные выступления зелёного движения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709120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/>
              <a:t>1920-1921 – восстание крестьян на Тамбовщине под предводительством эсеров;</a:t>
            </a:r>
          </a:p>
          <a:p>
            <a:pPr algn="just">
              <a:buNone/>
            </a:pPr>
            <a:r>
              <a:rPr lang="ru-RU" dirty="0" smtClean="0"/>
              <a:t>28 февраля 1921 – 18 марта 1921 – Кронштадское восстание с целью ликвидации монополии власти большевиков;</a:t>
            </a:r>
          </a:p>
          <a:p>
            <a:pPr algn="just">
              <a:buNone/>
            </a:pPr>
            <a:r>
              <a:rPr lang="ru-RU" dirty="0" smtClean="0"/>
              <a:t>Махновщина - анархистско-бандитское движение во время гражданской войны на Украине, возглавлявшееся Махно и выражавшее идеологию кулачества</a:t>
            </a:r>
          </a:p>
          <a:p>
            <a:pPr algn="just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File:Darker green and Black flag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88640"/>
            <a:ext cx="2125114" cy="14158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88640"/>
            <a:ext cx="3816424" cy="331236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b="1" dirty="0" smtClean="0"/>
              <a:t>Нестор Иванович Махно</a:t>
            </a:r>
            <a:r>
              <a:rPr lang="ru-RU" sz="2000" dirty="0" smtClean="0"/>
              <a:t> (1888—1934) — наиболее противоречиво известный предводитель крестьянского повстанческого движения на юге Украины во время гражданской войны 1918—1920. Известен также как </a:t>
            </a:r>
            <a:r>
              <a:rPr lang="ru-RU" sz="2000" i="1" dirty="0" err="1" smtClean="0"/>
              <a:t>батько</a:t>
            </a:r>
            <a:r>
              <a:rPr lang="ru-RU" sz="2000" i="1" dirty="0" smtClean="0"/>
              <a:t> Махно</a:t>
            </a:r>
            <a:r>
              <a:rPr lang="ru-RU" sz="2000" dirty="0" smtClean="0"/>
              <a:t> (официально подписывал так некоторые приказы). Автор мемуаров «Воспоминания»</a:t>
            </a:r>
            <a:endParaRPr lang="ru-RU" sz="2000" dirty="0"/>
          </a:p>
        </p:txBody>
      </p:sp>
      <p:pic>
        <p:nvPicPr>
          <p:cNvPr id="67586" name="Picture 2" descr="File:1921. &amp;Ncy;&amp;iecy;&amp;scy;&amp;tcy;&amp;ocy;&amp;rcy; &amp;Mcy;&amp;acy;&amp;khcy;&amp;ncy;&amp;ocy; &amp;vcy; &amp;lcy;&amp;acy;&amp;gcy;&amp;iecy;&amp;rcy;&amp;iecy; &amp;dcy;&amp;lcy;&amp;yacy; &amp;pcy;&amp;iecy;&amp;rcy;&amp;iecy;&amp;mcy;&amp;iecy;&amp;shchcy;&amp;iecy;&amp;ncy;&amp;ncy;&amp;ycy;&amp;khcy; &amp;lcy;&amp;icy;&amp;tscy; &amp;vcy; &amp;Rcy;&amp;ucy;&amp;mcy;&amp;ycy;&amp;ncy;&amp;icy;&amp;icy;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476672"/>
            <a:ext cx="3695700" cy="5715000"/>
          </a:xfrm>
          <a:prstGeom prst="rect">
            <a:avLst/>
          </a:prstGeom>
          <a:noFill/>
        </p:spPr>
      </p:pic>
      <p:pic>
        <p:nvPicPr>
          <p:cNvPr id="67588" name="Picture 4" descr="File:&amp;Mcy;&amp;acy;&amp;khcy;&amp;ncy;&amp;ocy;&amp;vcy;&amp;scy;&amp;kcy;&amp;icy;&amp;jcy; &amp;fcy;&amp;lcy;&amp;acy;&amp;gcy;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933056"/>
            <a:ext cx="4392488" cy="2668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35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Итоги Гражданской войны 1918-1922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6635080" cy="4525963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dirty="0" smtClean="0"/>
              <a:t>Сокращение численности населения;</a:t>
            </a:r>
          </a:p>
          <a:p>
            <a:pPr algn="just">
              <a:buNone/>
            </a:pPr>
            <a:r>
              <a:rPr lang="ru-RU" dirty="0" smtClean="0"/>
              <a:t>Уничтожение большей части имперской интеллигенции (оставшиеся в живых вынуждены были эмигрировать);</a:t>
            </a:r>
          </a:p>
          <a:p>
            <a:pPr algn="just">
              <a:buNone/>
            </a:pPr>
            <a:r>
              <a:rPr lang="ru-RU" dirty="0" smtClean="0"/>
              <a:t>Сокращение сельского производства почти на 40%;</a:t>
            </a:r>
          </a:p>
          <a:p>
            <a:pPr algn="just">
              <a:buNone/>
            </a:pPr>
            <a:r>
              <a:rPr lang="ru-RU" dirty="0" smtClean="0"/>
              <a:t>Спад темпов производства,</a:t>
            </a:r>
            <a:r>
              <a:rPr lang="ru-RU" dirty="0"/>
              <a:t> </a:t>
            </a:r>
            <a:r>
              <a:rPr lang="ru-RU" dirty="0" smtClean="0"/>
              <a:t>низкая производительность труда, </a:t>
            </a:r>
            <a:r>
              <a:rPr lang="ru-RU" dirty="0" err="1" smtClean="0"/>
              <a:t>уапдок</a:t>
            </a:r>
            <a:r>
              <a:rPr lang="ru-RU" dirty="0" smtClean="0"/>
              <a:t> транспортной системы;</a:t>
            </a:r>
          </a:p>
          <a:p>
            <a:pPr algn="just">
              <a:buNone/>
            </a:pPr>
            <a:r>
              <a:rPr lang="ru-RU" dirty="0" smtClean="0"/>
              <a:t>Нищета и голод;</a:t>
            </a:r>
          </a:p>
          <a:p>
            <a:pPr algn="just">
              <a:buNone/>
            </a:pPr>
            <a:r>
              <a:rPr lang="ru-RU" dirty="0" smtClean="0"/>
              <a:t>Рост числа детей-беспризорников</a:t>
            </a:r>
            <a:endParaRPr lang="ru-RU" dirty="0"/>
          </a:p>
        </p:txBody>
      </p:sp>
      <p:pic>
        <p:nvPicPr>
          <p:cNvPr id="4" name="Picture 2" descr="http://lh4.google.ru/Dedushkin1/R2pKJribadI/AAAAAAAADfY/aFjKo-V4qbU/s800/%D0%9A%D1%80%D0%B0%D1%81%D0%BD%D0%BE%D0%B0%D1%80%D0%BC%D0%B5%D0%B9%D1%81%D0%BA%D0%B8%D0%B9%20%D0%BF%D0%BB%D0%B0%D0%BA%D0%B0%D1%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332656"/>
            <a:ext cx="1777534" cy="30243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362</Words>
  <Application>Microsoft Office PowerPoint</Application>
  <PresentationFormat>Экран (4:3)</PresentationFormat>
  <Paragraphs>91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Военачальники Гражданской войны  1918-1922г.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Лозунги Белого движения  в Гражданской войне 1918-1922</vt:lpstr>
      <vt:lpstr>Военачальники армий Белого движения в ходе Гражданской войны 1918-1922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Лозунги Зелёного движения в Гражданской войне 1918-1922</vt:lpstr>
      <vt:lpstr>Крупные выступления зелёного движения</vt:lpstr>
      <vt:lpstr>Презентация PowerPoint</vt:lpstr>
      <vt:lpstr>Итоги Гражданской войны 1918-1922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в годы гражданской войны 1918-1920</dc:title>
  <dc:creator>Виктория</dc:creator>
  <cp:lastModifiedBy>user</cp:lastModifiedBy>
  <cp:revision>58</cp:revision>
  <dcterms:created xsi:type="dcterms:W3CDTF">2013-02-15T09:01:40Z</dcterms:created>
  <dcterms:modified xsi:type="dcterms:W3CDTF">2016-10-14T08:18:39Z</dcterms:modified>
</cp:coreProperties>
</file>